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83568" autoAdjust="0"/>
  </p:normalViewPr>
  <p:slideViewPr>
    <p:cSldViewPr snapToGrid="0">
      <p:cViewPr>
        <p:scale>
          <a:sx n="85" d="100"/>
          <a:sy n="85" d="100"/>
        </p:scale>
        <p:origin x="3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F3DD8-2E7B-42F2-A023-C3DA43C63B32}" type="datetimeFigureOut">
              <a:rPr lang="en-CA" smtClean="0"/>
              <a:t>2024-09-18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ED89-3492-43DF-88A5-1C919A6802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767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very different theories for unroofing, which affect entire tectonic history of the range: erosion ------------- tectonic denudation</a:t>
            </a:r>
          </a:p>
          <a:p>
            <a:r>
              <a:rPr lang="en-US" dirty="0"/>
              <a:t>Theories have significant differences in rate and amount of unroofing responsible for current exposure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 Pull-apart model: Neogene normal faulting (pull apart), volcanism, shallow intrusion controlled by right step across </a:t>
            </a:r>
            <a:r>
              <a:rPr lang="en-US" dirty="0" err="1"/>
              <a:t>Sheephead</a:t>
            </a:r>
            <a:r>
              <a:rPr lang="en-US" dirty="0"/>
              <a:t> &amp; Furnace creek fault zones (NW striking strike-slip) </a:t>
            </a:r>
            <a:r>
              <a:rPr lang="en-US" dirty="0">
                <a:sym typeface="Wingdings" panose="05000000000000000000" pitchFamily="2" charset="2"/>
              </a:rPr>
              <a:t> N-NE striking normal faults intervene and indicate crustal failure</a:t>
            </a:r>
            <a:endParaRPr lang="en-US" dirty="0"/>
          </a:p>
          <a:p>
            <a:r>
              <a:rPr lang="en-US" dirty="0"/>
              <a:t>- Inverted succession of Proterozoic-Paleozoic clasts in basin deposits – suggests at least partial erosional denudation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Detachment model: Black Mountains represent pre-extensional section of the crust unroofed along a west-dipping detachment zone</a:t>
            </a:r>
          </a:p>
          <a:p>
            <a:pPr marL="171450" indent="-171450">
              <a:buFontTx/>
              <a:buChar char="-"/>
            </a:pPr>
            <a:r>
              <a:rPr lang="en-US" dirty="0"/>
              <a:t>Amargosa chaos rocks = stranded hanging wall moved 15-20 km NW from initial position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9ED89-3492-43DF-88A5-1C919A68025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4019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Fission of U235 induced via irradiation </a:t>
            </a:r>
            <a:r>
              <a:rPr lang="en-US" dirty="0">
                <a:sym typeface="Wingdings" panose="05000000000000000000" pitchFamily="2" charset="2"/>
              </a:rPr>
              <a:t> tracks are created  induced tracks are counted</a:t>
            </a:r>
          </a:p>
          <a:p>
            <a:r>
              <a:rPr lang="en-US" dirty="0">
                <a:sym typeface="Wingdings" panose="05000000000000000000" pitchFamily="2" charset="2"/>
              </a:rPr>
              <a:t>Spontaneous 238U tracks are also counted</a:t>
            </a:r>
          </a:p>
          <a:p>
            <a:r>
              <a:rPr lang="en-US" dirty="0">
                <a:sym typeface="Wingdings" panose="05000000000000000000" pitchFamily="2" charset="2"/>
              </a:rPr>
              <a:t>since 235U/238U ratio is assumed constant in nature, 238U concentration can be calculated and an age can be determined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Fission track chronology: tracks in crystal lattice = trails of destruction from U238 spontaneous fission as the rock cools</a:t>
            </a:r>
          </a:p>
          <a:p>
            <a:r>
              <a:rPr lang="en-US" dirty="0"/>
              <a:t>As the rocks anneal at different temperatures (</a:t>
            </a:r>
            <a:r>
              <a:rPr lang="en-US" dirty="0" err="1"/>
              <a:t>ie</a:t>
            </a:r>
            <a:r>
              <a:rPr lang="en-US" dirty="0"/>
              <a:t>. cool to a point where the isotope composition is locked in), track lengths are proportional to the cooling rate</a:t>
            </a:r>
          </a:p>
          <a:p>
            <a:r>
              <a:rPr lang="en-US" dirty="0"/>
              <a:t>Rocks beneath “annealing zone” are at depth and track free (</a:t>
            </a:r>
            <a:r>
              <a:rPr lang="en-US" dirty="0" err="1"/>
              <a:t>ie</a:t>
            </a:r>
            <a:r>
              <a:rPr lang="en-US" dirty="0"/>
              <a:t>. age = 0)</a:t>
            </a:r>
          </a:p>
          <a:p>
            <a:r>
              <a:rPr lang="en-US" dirty="0"/>
              <a:t>Uplift begins cooling’ tracks begin to accumulate; fault motion can then be dated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9ED89-3492-43DF-88A5-1C919A68025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3600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9ED89-3492-43DF-88A5-1C919A68025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8056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9ED89-3492-43DF-88A5-1C919A68025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204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C689A-F31F-10EE-56A4-33141019A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3AD389-79A7-FAB0-65BF-B9AE870A0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BBB3E-3938-B43A-6AD6-05B849A04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7393-218D-4C4B-84AE-6971A09C66D2}" type="datetimeFigureOut">
              <a:rPr lang="en-CA" smtClean="0"/>
              <a:t>2024-09-18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78689-886C-F8CC-B0E2-13C641B6E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3D857-3301-11EF-72F1-7B1A22F0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A31C-42B2-454F-8B01-38E61C0F0E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681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9C0F-AFED-8225-4677-134126A80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DD890F-B593-F95C-D280-FAD52BC54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7C9DF-D609-4A82-7E57-1863163D7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7393-218D-4C4B-84AE-6971A09C66D2}" type="datetimeFigureOut">
              <a:rPr lang="en-CA" smtClean="0"/>
              <a:t>2024-09-18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D6408-536E-8640-B26C-5ADEDF112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3FEC0-DCCE-0EED-1FFC-664BFEAAE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A31C-42B2-454F-8B01-38E61C0F0E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656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189ED7-4C06-14E5-22B7-780B1DA3D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740AEB-BBFF-52C3-6B22-114FB826D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40C42-72E2-8919-B8B8-5F9E8F682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7393-218D-4C4B-84AE-6971A09C66D2}" type="datetimeFigureOut">
              <a:rPr lang="en-CA" smtClean="0"/>
              <a:t>2024-09-18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0755E-B932-81B2-CFCB-7C2C7120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52B8C-0809-287B-D920-7D804F1DA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A31C-42B2-454F-8B01-38E61C0F0E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946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2947D-0EFE-1B85-EF39-E3D57E4E0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390A9-C907-C0B7-267A-6A4BDA8C3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8EF7B-551B-367D-5D77-EB5FF674E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7393-218D-4C4B-84AE-6971A09C66D2}" type="datetimeFigureOut">
              <a:rPr lang="en-CA" smtClean="0"/>
              <a:t>2024-09-18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9ED3B-BD9C-0A2B-E7FB-11EC4A609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F54F4-6FC8-D4EB-E313-10603A7B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A31C-42B2-454F-8B01-38E61C0F0E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534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8B82-A3EF-E99E-1D2A-7A27684A2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BDDE3-343B-0F9F-40AF-4D2E0893D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6B4C8-AF4D-0723-9B25-2B80A0BDC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7393-218D-4C4B-84AE-6971A09C66D2}" type="datetimeFigureOut">
              <a:rPr lang="en-CA" smtClean="0"/>
              <a:t>2024-09-18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6CDB2-D389-EB96-B7DF-791B7D00B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EB8A6-95F9-E774-9CCD-9DD7B26A9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A31C-42B2-454F-8B01-38E61C0F0E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518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F150-AB13-26B1-F1E6-521EB112D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205B1-6ABE-533F-4F31-2FA246C76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A2D6DE-7911-E3FE-0304-3808574F2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61550-F8FE-7525-22F3-80125059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7393-218D-4C4B-84AE-6971A09C66D2}" type="datetimeFigureOut">
              <a:rPr lang="en-CA" smtClean="0"/>
              <a:t>2024-09-18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0A478-0136-A492-4612-0FE533F1A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EBF15-5316-9ECE-A29D-BC8B4BA2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A31C-42B2-454F-8B01-38E61C0F0E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617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3592D-0757-FC26-E7CA-7AFFBDD8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4D184-0F88-CA93-E4F4-4E8C9498A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6DC70-EECE-8418-6228-C2F24FEFC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6D816B-BD9A-C8ED-ED16-A70FED639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19AE64-4572-0158-539C-9E22010186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9E3C50-E46A-2BE7-A81F-BA31C7295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7393-218D-4C4B-84AE-6971A09C66D2}" type="datetimeFigureOut">
              <a:rPr lang="en-CA" smtClean="0"/>
              <a:t>2024-09-18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75A598-FB57-D0C8-F6BE-076EA2D1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5D97F-2395-C420-3883-16B8C77AC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A31C-42B2-454F-8B01-38E61C0F0E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39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6F92F-DB0A-A99D-6CE5-FF8C47EAF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E05C5D-ACE8-84DC-9893-19C179105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7393-218D-4C4B-84AE-6971A09C66D2}" type="datetimeFigureOut">
              <a:rPr lang="en-CA" smtClean="0"/>
              <a:t>2024-09-18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3DE8B-860C-B26B-CE8C-3400E0D10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BC7BC-1973-147F-684E-711AD855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A31C-42B2-454F-8B01-38E61C0F0E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233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23D4C0-DB4D-2A29-9A83-BAB0667A6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7393-218D-4C4B-84AE-6971A09C66D2}" type="datetimeFigureOut">
              <a:rPr lang="en-CA" smtClean="0"/>
              <a:t>2024-09-18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6E38C2-C56D-0563-CDD5-0A7B30584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28837-FCD8-B7F8-95C7-FCA76AF4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A31C-42B2-454F-8B01-38E61C0F0E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646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3DCE-1EE8-540C-F744-85B8BE449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5B59C-D867-9580-2524-1C9BAAD5C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92D5A-7D5A-0D71-D63D-274FAA75E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64C3E-4C7E-14A4-BC34-CE5D5EBA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7393-218D-4C4B-84AE-6971A09C66D2}" type="datetimeFigureOut">
              <a:rPr lang="en-CA" smtClean="0"/>
              <a:t>2024-09-18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F0F23-CF2E-27A0-DADD-94E6322DC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C516A-E792-0373-4645-83094202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A31C-42B2-454F-8B01-38E61C0F0E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518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168E-5A8E-4166-5FCA-674283DFD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CF294F-3D46-C2B1-E337-919BFBA8A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01EDB-DB0D-3A1A-9876-AC508C8C7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ADB96-1318-A3A5-0BA2-8A833FEFE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7393-218D-4C4B-84AE-6971A09C66D2}" type="datetimeFigureOut">
              <a:rPr lang="en-CA" smtClean="0"/>
              <a:t>2024-09-18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A82A0-76BA-EDB2-88A5-82B6EDF01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49AD1-EE7C-EFDE-DBE9-A1F03DF3C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A31C-42B2-454F-8B01-38E61C0F0E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4019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1A944E-46F1-84F2-214A-73E2855DC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EEE1A-9FA5-C7E3-34AF-EFC068AE9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757B7-150A-DEB1-ECBB-603433CF5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DC7393-218D-4C4B-84AE-6971A09C66D2}" type="datetimeFigureOut">
              <a:rPr lang="en-CA" smtClean="0"/>
              <a:t>2024-09-18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AD806-56E6-E6AB-8ACF-D5F7F0BD5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16BC5-E6E8-FA6E-5FCD-F8F6B6587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E2A31C-42B2-454F-8B01-38E61C0F0E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933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A0775-10AD-0BD6-4C2B-87705D7F4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630" y="125461"/>
            <a:ext cx="11687820" cy="149020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Interpretation and tectonic implications of cooling histories; an example from the Black Mountains, Death Valley extended terrane, California</a:t>
            </a:r>
            <a:endParaRPr lang="en-CA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E8B814-3340-456D-D885-1F27EBCC6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26" y="1515233"/>
            <a:ext cx="5115141" cy="61382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Summary of paper by Daniel K. Holm &amp; Roy K. </a:t>
            </a:r>
            <a:r>
              <a:rPr lang="en-US" dirty="0" err="1"/>
              <a:t>Dokka</a:t>
            </a:r>
            <a:r>
              <a:rPr lang="en-US" dirty="0"/>
              <a:t> (1993</a:t>
            </a:r>
            <a:r>
              <a:rPr lang="en-CA" dirty="0"/>
              <a:t>)</a:t>
            </a:r>
          </a:p>
          <a:p>
            <a:r>
              <a:rPr lang="en-CA" dirty="0"/>
              <a:t>By Maggie Duncan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B1EF5F-AD6B-85EE-3CC6-12AF8C27E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30" y="2023502"/>
            <a:ext cx="3633196" cy="476750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3526FA8-75C9-0472-22C8-C568E6A985CC}"/>
              </a:ext>
            </a:extLst>
          </p:cNvPr>
          <p:cNvGrpSpPr/>
          <p:nvPr/>
        </p:nvGrpSpPr>
        <p:grpSpPr>
          <a:xfrm>
            <a:off x="3991505" y="1822145"/>
            <a:ext cx="4076070" cy="4968861"/>
            <a:chOff x="6937064" y="1485040"/>
            <a:chExt cx="4076070" cy="49688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0CFCCA6-1A26-4850-53CB-CD23FDCA6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961" b="7133"/>
            <a:stretch/>
          </p:blipFill>
          <p:spPr>
            <a:xfrm>
              <a:off x="6937064" y="1485040"/>
              <a:ext cx="4076070" cy="496886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D5B5A3-3A5E-63C0-3943-42BAE06BDC8E}"/>
                </a:ext>
              </a:extLst>
            </p:cNvPr>
            <p:cNvSpPr>
              <a:spLocks/>
            </p:cNvSpPr>
            <p:nvPr/>
          </p:nvSpPr>
          <p:spPr>
            <a:xfrm>
              <a:off x="9941523" y="4028860"/>
              <a:ext cx="556890" cy="83189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436DC25-539A-9D4B-7637-CD3CDE3E7670}"/>
              </a:ext>
            </a:extLst>
          </p:cNvPr>
          <p:cNvSpPr txBox="1"/>
          <p:nvPr/>
        </p:nvSpPr>
        <p:spPr>
          <a:xfrm>
            <a:off x="8167726" y="1822145"/>
            <a:ext cx="38707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Death Valley Extended Terrain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Black Mountains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Lack miogeoclinal cover rocks of other ranges – where did they go?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Miogeoclinal: sedimentation forms a clastic wedge along the passive margin of continent</a:t>
            </a:r>
          </a:p>
          <a:p>
            <a:pPr lvl="1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Authors use cooling histories to investigate Miocene unroofing history of Black Mountains</a:t>
            </a:r>
          </a:p>
          <a:p>
            <a:pPr lvl="1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Important for understanding larger-scale lithospheric deformation and crustal kinematics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694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7674B-95DD-06AB-5CAC-04BB11C51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092"/>
            <a:ext cx="10515600" cy="837142"/>
          </a:xfrm>
        </p:spPr>
        <p:txBody>
          <a:bodyPr/>
          <a:lstStyle/>
          <a:p>
            <a:r>
              <a:rPr lang="en-US" dirty="0"/>
              <a:t>Two theories of Miocene unroofing</a:t>
            </a:r>
            <a:endParaRPr lang="en-C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F90971-7E81-7EF1-7292-831632EE05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943582"/>
              </p:ext>
            </p:extLst>
          </p:nvPr>
        </p:nvGraphicFramePr>
        <p:xfrm>
          <a:off x="321733" y="1038225"/>
          <a:ext cx="6595534" cy="524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7767">
                  <a:extLst>
                    <a:ext uri="{9D8B030D-6E8A-4147-A177-3AD203B41FA5}">
                      <a16:colId xmlns:a16="http://schemas.microsoft.com/office/drawing/2014/main" val="2871800576"/>
                    </a:ext>
                  </a:extLst>
                </a:gridCol>
                <a:gridCol w="3297767">
                  <a:extLst>
                    <a:ext uri="{9D8B030D-6E8A-4147-A177-3AD203B41FA5}">
                      <a16:colId xmlns:a16="http://schemas.microsoft.com/office/drawing/2014/main" val="864187588"/>
                    </a:ext>
                  </a:extLst>
                </a:gridCol>
              </a:tblGrid>
              <a:tr h="101744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Pull-Apart Model </a:t>
                      </a:r>
                    </a:p>
                    <a:p>
                      <a:pPr algn="ctr"/>
                      <a:r>
                        <a:rPr lang="en-US" sz="1400" dirty="0"/>
                        <a:t>(Wright et al., 1991)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Detachment Model </a:t>
                      </a:r>
                    </a:p>
                    <a:p>
                      <a:pPr algn="ctr"/>
                      <a:r>
                        <a:rPr lang="en-US" sz="1400" dirty="0"/>
                        <a:t>(Holm &amp; Wernicke, 1991; Holm, Snow &amp; Lux, 1992)</a:t>
                      </a:r>
                      <a:endParaRPr lang="en-CA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9555870"/>
                  </a:ext>
                </a:extLst>
              </a:tr>
              <a:tr h="1124541">
                <a:tc>
                  <a:txBody>
                    <a:bodyPr/>
                    <a:lstStyle/>
                    <a:p>
                      <a:r>
                        <a:rPr lang="en-US" dirty="0"/>
                        <a:t>Relatively constant, moderate unroofing rate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Initially slow-moderate unroofing rate with increase in rate over time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922491"/>
                  </a:ext>
                </a:extLst>
              </a:tr>
              <a:tr h="658013">
                <a:tc>
                  <a:txBody>
                    <a:bodyPr/>
                    <a:lstStyle/>
                    <a:p>
                      <a:r>
                        <a:rPr lang="en-US" dirty="0"/>
                        <a:t>Initial depth of 11.6 Ma pluton ≤ 7 ± 1 km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Initial depth of pluton ~10-15 km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439696"/>
                  </a:ext>
                </a:extLst>
              </a:tr>
              <a:tr h="1786034">
                <a:tc>
                  <a:txBody>
                    <a:bodyPr/>
                    <a:lstStyle/>
                    <a:p>
                      <a:r>
                        <a:rPr lang="en-US" dirty="0"/>
                        <a:t>Erosional denudation with minor tectonism by high angle faulting beginning shortly after emplacement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Tectonic denudation by west-directed detachment faulting caused rapid, </a:t>
                      </a:r>
                      <a:r>
                        <a:rPr lang="en-US" b="1" dirty="0"/>
                        <a:t>diachronous</a:t>
                      </a:r>
                      <a:r>
                        <a:rPr lang="en-US" dirty="0"/>
                        <a:t> unroofing between ~8.5 and 6.0 Ma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029797"/>
                  </a:ext>
                </a:extLst>
              </a:tr>
              <a:tr h="658013">
                <a:tc>
                  <a:txBody>
                    <a:bodyPr/>
                    <a:lstStyle/>
                    <a:p>
                      <a:r>
                        <a:rPr lang="en-US" dirty="0"/>
                        <a:t>Upper part of pluton exposed by ~7 Ma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Upper part of pluton exposed by 5 Ma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84670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51257FA-8076-4178-3FD1-C7441C4ED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841" y="1666720"/>
            <a:ext cx="5113186" cy="38634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E8DDB9-2879-5164-9EE9-812F68873C0A}"/>
              </a:ext>
            </a:extLst>
          </p:cNvPr>
          <p:cNvSpPr txBox="1"/>
          <p:nvPr/>
        </p:nvSpPr>
        <p:spPr>
          <a:xfrm>
            <a:off x="7581560" y="5530165"/>
            <a:ext cx="4288707" cy="952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Pull-Apart model (Path A) dominated by erosion; Detachment model (Path B) dominated by tectonism.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7647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D12F6-0F01-B932-F916-7A5AD09481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53" r="3887"/>
          <a:stretch/>
        </p:blipFill>
        <p:spPr>
          <a:xfrm>
            <a:off x="7018866" y="0"/>
            <a:ext cx="517313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4AF75B-9CD9-09F7-2118-1775FCC16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67" y="186266"/>
            <a:ext cx="10515600" cy="718608"/>
          </a:xfrm>
        </p:spPr>
        <p:txBody>
          <a:bodyPr/>
          <a:lstStyle/>
          <a:p>
            <a:r>
              <a:rPr lang="en-US" dirty="0"/>
              <a:t>Methods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3CD8-A848-C1B4-FEA4-C31B79A11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66" y="904874"/>
            <a:ext cx="6908800" cy="5495926"/>
          </a:xfrm>
        </p:spPr>
        <p:txBody>
          <a:bodyPr>
            <a:normAutofit/>
          </a:bodyPr>
          <a:lstStyle/>
          <a:p>
            <a:r>
              <a:rPr lang="en-US" sz="2000" dirty="0"/>
              <a:t>18 fission track ages collected from 11 samples across a ~45 km transect of range</a:t>
            </a:r>
          </a:p>
          <a:p>
            <a:pPr lvl="1"/>
            <a:r>
              <a:rPr lang="en-US" sz="1800" dirty="0"/>
              <a:t>Minerals: apatite, zircon, titanite</a:t>
            </a:r>
          </a:p>
          <a:p>
            <a:r>
              <a:rPr lang="en-US" sz="2000" dirty="0"/>
              <a:t> Combined with previously dated </a:t>
            </a:r>
            <a:r>
              <a:rPr lang="en-US" sz="2000" baseline="30000" dirty="0"/>
              <a:t>40</a:t>
            </a:r>
            <a:r>
              <a:rPr lang="en-US" sz="2000" dirty="0"/>
              <a:t>Ar/</a:t>
            </a:r>
            <a:r>
              <a:rPr lang="en-US" sz="2000" baseline="30000" dirty="0"/>
              <a:t>39</a:t>
            </a:r>
            <a:r>
              <a:rPr lang="en-US" sz="2000" dirty="0"/>
              <a:t>Ar samples to construct cooling history</a:t>
            </a:r>
          </a:p>
          <a:p>
            <a:r>
              <a:rPr lang="en-CA" sz="2000" dirty="0"/>
              <a:t>When ambient rock temp falls below annealing temperature, fission tracks preserved </a:t>
            </a:r>
            <a:r>
              <a:rPr lang="en-CA" sz="2000" dirty="0">
                <a:sym typeface="Wingdings" panose="05000000000000000000" pitchFamily="2" charset="2"/>
              </a:rPr>
              <a:t> used to determine cooling age of most recent cooling event in record</a:t>
            </a:r>
          </a:p>
          <a:p>
            <a:pPr lvl="1"/>
            <a:r>
              <a:rPr lang="en-CA" sz="1600" dirty="0">
                <a:sym typeface="Wingdings" panose="05000000000000000000" pitchFamily="2" charset="2"/>
              </a:rPr>
              <a:t>Each mineral constrains different portion of cooling path</a:t>
            </a:r>
            <a:endParaRPr lang="en-CA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C849C-A63C-327F-24EF-170324EA5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248" y="4348975"/>
            <a:ext cx="4727243" cy="21856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7B1A6-C8D7-EF86-18D8-B89599197817}"/>
              </a:ext>
            </a:extLst>
          </p:cNvPr>
          <p:cNvSpPr txBox="1"/>
          <p:nvPr/>
        </p:nvSpPr>
        <p:spPr>
          <a:xfrm>
            <a:off x="710526" y="6368832"/>
            <a:ext cx="563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Closure temps are cooling-rate dependent, i.e., higher closures temps are associated with rapid cooling.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25130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8424F-25D2-2F8F-D1DE-893A4FB0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05" y="164403"/>
            <a:ext cx="10515600" cy="764865"/>
          </a:xfrm>
        </p:spPr>
        <p:txBody>
          <a:bodyPr/>
          <a:lstStyle/>
          <a:p>
            <a:r>
              <a:rPr lang="en-US" dirty="0"/>
              <a:t>Southeastern Black Mountains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A48C0-8077-B2DF-9226-0FA1FEDB8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0471" y="1131635"/>
            <a:ext cx="3810691" cy="5029322"/>
          </a:xfrm>
        </p:spPr>
        <p:txBody>
          <a:bodyPr>
            <a:normAutofit/>
          </a:bodyPr>
          <a:lstStyle/>
          <a:p>
            <a:r>
              <a:rPr lang="en-US" sz="2400" dirty="0"/>
              <a:t>Cooling path envelopes suggest thermal resetting at 230-235 Ma</a:t>
            </a:r>
          </a:p>
          <a:p>
            <a:r>
              <a:rPr lang="en-US" sz="2400" dirty="0"/>
              <a:t>Similar ages in mountains to NW and SE</a:t>
            </a:r>
          </a:p>
          <a:p>
            <a:pPr lvl="1"/>
            <a:r>
              <a:rPr lang="en-US" sz="1800" dirty="0"/>
              <a:t>Evidence of tertiary extension</a:t>
            </a:r>
          </a:p>
          <a:p>
            <a:pPr lvl="1"/>
            <a:r>
              <a:rPr lang="en-US" sz="1800" dirty="0"/>
              <a:t>Preceded by intrusion at 230-235 Ma?</a:t>
            </a:r>
          </a:p>
          <a:p>
            <a:endParaRPr lang="en-US" sz="2200" dirty="0"/>
          </a:p>
          <a:p>
            <a:r>
              <a:rPr lang="en-US" sz="2200" dirty="0"/>
              <a:t>Major unroofing and tilting at  ~13-8.5 Ma</a:t>
            </a:r>
            <a:endParaRPr lang="en-CA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654A07-DFF5-2552-7FA9-9244C3627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694" y="929268"/>
            <a:ext cx="3273267" cy="226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1C1020-167F-E6D0-6CF0-A654B9E8E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842" y="3199141"/>
            <a:ext cx="3276800" cy="218453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FB798DD-4ED6-FC0C-9BFE-0C16E142895E}"/>
              </a:ext>
            </a:extLst>
          </p:cNvPr>
          <p:cNvGrpSpPr/>
          <p:nvPr/>
        </p:nvGrpSpPr>
        <p:grpSpPr>
          <a:xfrm>
            <a:off x="105109" y="929268"/>
            <a:ext cx="4657223" cy="5828373"/>
            <a:chOff x="105109" y="929268"/>
            <a:chExt cx="4657223" cy="58283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8309105-16D6-3F5B-CDF8-9649B4EAE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753" r="3887" b="5599"/>
            <a:stretch/>
          </p:blipFill>
          <p:spPr>
            <a:xfrm>
              <a:off x="105109" y="929268"/>
              <a:ext cx="4657223" cy="58283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B3B5544-D108-DE37-5121-BA8486A25CE5}"/>
                </a:ext>
              </a:extLst>
            </p:cNvPr>
            <p:cNvSpPr>
              <a:spLocks/>
            </p:cNvSpPr>
            <p:nvPr/>
          </p:nvSpPr>
          <p:spPr>
            <a:xfrm>
              <a:off x="1910576" y="4380833"/>
              <a:ext cx="1665247" cy="83189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3351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8424F-25D2-2F8F-D1DE-893A4FB0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05" y="164403"/>
            <a:ext cx="10515600" cy="764865"/>
          </a:xfrm>
        </p:spPr>
        <p:txBody>
          <a:bodyPr/>
          <a:lstStyle/>
          <a:p>
            <a:r>
              <a:rPr lang="en-US" dirty="0"/>
              <a:t>Central Black Mountains Core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A48C0-8077-B2DF-9226-0FA1FEDB8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155" y="1032069"/>
            <a:ext cx="4113540" cy="4676078"/>
          </a:xfrm>
        </p:spPr>
        <p:txBody>
          <a:bodyPr>
            <a:normAutofit/>
          </a:bodyPr>
          <a:lstStyle/>
          <a:p>
            <a:r>
              <a:rPr lang="en-US" sz="2400" dirty="0"/>
              <a:t>Partial resetting by intrusion of Willow Spring Pluton ca. 11.6 Ma </a:t>
            </a:r>
          </a:p>
          <a:p>
            <a:r>
              <a:rPr lang="en-US" sz="2400" dirty="0"/>
              <a:t>Complete reset at 10 Ma (Turtlebacks)</a:t>
            </a:r>
          </a:p>
          <a:p>
            <a:pPr lvl="1"/>
            <a:endParaRPr lang="en-CA" sz="2000" dirty="0"/>
          </a:p>
          <a:p>
            <a:r>
              <a:rPr lang="en-CA" sz="2400" dirty="0"/>
              <a:t>Younger cooling ages and higher temperatures than SE, suggesting later unroofing</a:t>
            </a:r>
          </a:p>
          <a:p>
            <a:pPr lvl="1"/>
            <a:r>
              <a:rPr lang="en-CA" sz="2000" dirty="0"/>
              <a:t>rapid cooling after 300°C</a:t>
            </a:r>
          </a:p>
          <a:p>
            <a:r>
              <a:rPr lang="en-CA" sz="2400" dirty="0"/>
              <a:t>Unroofing ~8.5-6.0 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309105-16D6-3F5B-CDF8-9649B4EAE2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53" r="3887" b="5599"/>
          <a:stretch/>
        </p:blipFill>
        <p:spPr>
          <a:xfrm>
            <a:off x="105109" y="929268"/>
            <a:ext cx="4657223" cy="58283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3B5544-D108-DE37-5121-BA8486A25CE5}"/>
              </a:ext>
            </a:extLst>
          </p:cNvPr>
          <p:cNvSpPr>
            <a:spLocks/>
          </p:cNvSpPr>
          <p:nvPr/>
        </p:nvSpPr>
        <p:spPr>
          <a:xfrm>
            <a:off x="669074" y="2187863"/>
            <a:ext cx="1724721" cy="18711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45261C-8759-007C-AD80-2A371B7D4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950" y="1032069"/>
            <a:ext cx="3239205" cy="18742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3A0E31-E226-A319-171F-F75DEA1EF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955" y="4913120"/>
            <a:ext cx="2993944" cy="18742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5480B6-6A20-9B57-6F8E-11B73E7002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7884" y="3019761"/>
            <a:ext cx="2967015" cy="18112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2B0136-2BD2-D648-E3E6-F4CA259F4A16}"/>
              </a:ext>
            </a:extLst>
          </p:cNvPr>
          <p:cNvSpPr txBox="1"/>
          <p:nvPr/>
        </p:nvSpPr>
        <p:spPr>
          <a:xfrm>
            <a:off x="6381390" y="4913120"/>
            <a:ext cx="159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(Precambrian basement)</a:t>
            </a:r>
            <a:endParaRPr lang="en-CA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13EF2A-5194-30C0-C981-2CEA11D54E33}"/>
              </a:ext>
            </a:extLst>
          </p:cNvPr>
          <p:cNvSpPr txBox="1"/>
          <p:nvPr/>
        </p:nvSpPr>
        <p:spPr>
          <a:xfrm>
            <a:off x="6365402" y="2988455"/>
            <a:ext cx="159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(Precambrian basement)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340408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8424F-25D2-2F8F-D1DE-893A4FB0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05" y="164403"/>
            <a:ext cx="10515600" cy="764865"/>
          </a:xfrm>
        </p:spPr>
        <p:txBody>
          <a:bodyPr/>
          <a:lstStyle/>
          <a:p>
            <a:r>
              <a:rPr lang="en-US" dirty="0"/>
              <a:t>Northern Black Mountains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A48C0-8077-B2DF-9226-0FA1FEDB8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9242" y="1348494"/>
            <a:ext cx="4292758" cy="4611568"/>
          </a:xfrm>
        </p:spPr>
        <p:txBody>
          <a:bodyPr>
            <a:normAutofit/>
          </a:bodyPr>
          <a:lstStyle/>
          <a:p>
            <a:r>
              <a:rPr lang="en-US" sz="2400" dirty="0"/>
              <a:t>Rocks cooled slowly prior to onset of intrusion and unroofing at 11-12 Ma</a:t>
            </a:r>
          </a:p>
          <a:p>
            <a:r>
              <a:rPr lang="en-US" sz="2400" dirty="0"/>
              <a:t>Cooling rate increased after ~13 Ma</a:t>
            </a:r>
          </a:p>
          <a:p>
            <a:endParaRPr lang="en-US" sz="2000" dirty="0"/>
          </a:p>
          <a:p>
            <a:r>
              <a:rPr lang="en-US" sz="2400" dirty="0"/>
              <a:t>Unroofing and cooling slowed around 6-5 Ma</a:t>
            </a:r>
            <a:endParaRPr lang="en-CA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309105-16D6-3F5B-CDF8-9649B4EAE2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53" r="3887" b="5599"/>
          <a:stretch/>
        </p:blipFill>
        <p:spPr>
          <a:xfrm>
            <a:off x="105109" y="929268"/>
            <a:ext cx="4657223" cy="58283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3B5544-D108-DE37-5121-BA8486A25CE5}"/>
              </a:ext>
            </a:extLst>
          </p:cNvPr>
          <p:cNvSpPr>
            <a:spLocks/>
          </p:cNvSpPr>
          <p:nvPr/>
        </p:nvSpPr>
        <p:spPr>
          <a:xfrm>
            <a:off x="542694" y="1013682"/>
            <a:ext cx="1345580" cy="7779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E52853-7C12-48C4-F930-0276F51BE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830" y="2436541"/>
            <a:ext cx="2838511" cy="198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91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EEDD-C1C6-2B9B-FA6E-C34F475C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35" y="216442"/>
            <a:ext cx="10515600" cy="727695"/>
          </a:xfrm>
        </p:spPr>
        <p:txBody>
          <a:bodyPr/>
          <a:lstStyle/>
          <a:p>
            <a:r>
              <a:rPr lang="en-US" dirty="0"/>
              <a:t>Conclusions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D66AE-8BEB-12C9-E8CA-2C4EC54C7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76" y="944137"/>
            <a:ext cx="10515600" cy="2520364"/>
          </a:xfrm>
        </p:spPr>
        <p:txBody>
          <a:bodyPr>
            <a:normAutofit/>
          </a:bodyPr>
          <a:lstStyle/>
          <a:p>
            <a:r>
              <a:rPr lang="en-US" sz="2000" dirty="0"/>
              <a:t>Migration of rapid cooling from SE – NW between 12-6 Ma</a:t>
            </a:r>
          </a:p>
          <a:p>
            <a:r>
              <a:rPr lang="en-US" sz="2000" dirty="0"/>
              <a:t>Tectonic denudation would likely cause more rapid cooling than erosional unroofing processes</a:t>
            </a:r>
          </a:p>
          <a:p>
            <a:r>
              <a:rPr lang="en-US" sz="2000" dirty="0"/>
              <a:t>Evidence in Black Mountains for tectonic denudation:</a:t>
            </a:r>
          </a:p>
          <a:p>
            <a:pPr lvl="1"/>
            <a:r>
              <a:rPr lang="en-US" sz="1400" dirty="0"/>
              <a:t>Rapid cooling rate, diachroneity of cooling</a:t>
            </a:r>
          </a:p>
          <a:p>
            <a:pPr lvl="1"/>
            <a:r>
              <a:rPr lang="en-US" sz="1400" dirty="0"/>
              <a:t>Cooling from progressively warmer temperatures toward NW</a:t>
            </a:r>
          </a:p>
          <a:p>
            <a:pPr lvl="1"/>
            <a:r>
              <a:rPr lang="en-US" sz="1400" dirty="0"/>
              <a:t>Mineral cooling ages decrease to NW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5A5B20-9FB7-107B-D391-825BA8992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73" y="2014781"/>
            <a:ext cx="3693727" cy="32156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D490EB-A015-5AE3-17CA-02C84B5952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7158"/>
          <a:stretch/>
        </p:blipFill>
        <p:spPr>
          <a:xfrm>
            <a:off x="375425" y="5064938"/>
            <a:ext cx="7250151" cy="16978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320BBC-FBB5-AB6D-5366-4470C621AA79}"/>
              </a:ext>
            </a:extLst>
          </p:cNvPr>
          <p:cNvSpPr txBox="1"/>
          <p:nvPr/>
        </p:nvSpPr>
        <p:spPr>
          <a:xfrm>
            <a:off x="7966732" y="5230437"/>
            <a:ext cx="4069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In rolling-hinge model, exhumed footwall rocks are attenuated by shallow normal faults (c); most of extension is accommodated along the detachment fault </a:t>
            </a:r>
            <a:r>
              <a:rPr lang="en-US" sz="1400" dirty="0">
                <a:solidFill>
                  <a:srgbClr val="000000"/>
                </a:solidFill>
                <a:latin typeface="Lato" panose="020F0502020204030203" pitchFamily="34" charset="0"/>
              </a:rPr>
              <a:t>(Sizemore et al., 2019).</a:t>
            </a:r>
            <a:endParaRPr lang="en-CA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3E5D5C-2E7D-4D38-4437-988D0260448B}"/>
              </a:ext>
            </a:extLst>
          </p:cNvPr>
          <p:cNvSpPr txBox="1"/>
          <p:nvPr/>
        </p:nvSpPr>
        <p:spPr>
          <a:xfrm>
            <a:off x="307588" y="3161144"/>
            <a:ext cx="7385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Supports “Rolling-hinge model” of unroofing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Sequential detachment of blocks (tilting) away from westward-migrating crustal block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Lower plate experienced flexural deformation as it pulled away from rigid, scoop-shaped hanging wall block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(see Sizemore et al., 2019 for more info)</a:t>
            </a:r>
            <a:endParaRPr lang="en-CA" dirty="0"/>
          </a:p>
          <a:p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650464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820</Words>
  <Application>Microsoft Office PowerPoint</Application>
  <PresentationFormat>Widescreen</PresentationFormat>
  <Paragraphs>87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Lato</vt:lpstr>
      <vt:lpstr>Wingdings</vt:lpstr>
      <vt:lpstr>Office Theme</vt:lpstr>
      <vt:lpstr>Interpretation and tectonic implications of cooling histories; an example from the Black Mountains, Death Valley extended terrane, California</vt:lpstr>
      <vt:lpstr>Two theories of Miocene unroofing</vt:lpstr>
      <vt:lpstr>Methods</vt:lpstr>
      <vt:lpstr>Southeastern Black Mountains</vt:lpstr>
      <vt:lpstr>Central Black Mountains Core</vt:lpstr>
      <vt:lpstr>Northern Black Mountains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Maggie Duncan</dc:creator>
  <cp:lastModifiedBy>Maggie Duncan</cp:lastModifiedBy>
  <cp:revision>46</cp:revision>
  <dcterms:created xsi:type="dcterms:W3CDTF">2024-09-18T14:11:16Z</dcterms:created>
  <dcterms:modified xsi:type="dcterms:W3CDTF">2024-09-19T02:01:47Z</dcterms:modified>
</cp:coreProperties>
</file>